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9" r:id="rId4"/>
    <p:sldId id="274" r:id="rId5"/>
    <p:sldId id="270" r:id="rId6"/>
    <p:sldId id="273" r:id="rId7"/>
    <p:sldId id="259" r:id="rId8"/>
    <p:sldId id="262" r:id="rId9"/>
    <p:sldId id="261" r:id="rId10"/>
    <p:sldId id="27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91" autoAdjust="0"/>
    <p:restoredTop sz="85548" autoAdjust="0"/>
  </p:normalViewPr>
  <p:slideViewPr>
    <p:cSldViewPr>
      <p:cViewPr varScale="1">
        <p:scale>
          <a:sx n="74" d="100"/>
          <a:sy n="74" d="100"/>
        </p:scale>
        <p:origin x="1500" y="66"/>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aldomurillo / iStock.com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giulio napolitano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The students may be surprised to find that some people study the Bible for a living! Clarify for them that a biblical scholar is someone who has attained a doctoral degree in a field of biblical studies, has proficiency in multiple ancient languages (Aramaic, Greek, Hebrew, Syriac, etc.), and conducts research that helps to interpret biblical passages. The findings of biblical scholars inform the work of the Magisterium.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2093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FatCamera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2325764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FotoDuets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feel it would be helpful or productive for the students, refer to the examples for each of the spiritual senses of Scripture in article 17 of the student book (i.e., the crossing of the Red Sea [allegorical], Jesus’ forgiveness from the cross [moral], and the instruction to take up our cross and follow Jesus [anagogical]).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822408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See if the students can further identify each of the literary forms listed on this slide as examples.  </a:t>
            </a:r>
          </a:p>
          <a:p>
            <a:pPr lvl="0"/>
            <a:r>
              <a:rPr lang="en-US" sz="1200" kern="1200" dirty="0">
                <a:solidFill>
                  <a:schemeClr val="tx1"/>
                </a:solidFill>
                <a:effectLst/>
                <a:latin typeface="+mn-lt"/>
                <a:ea typeface="+mn-ea"/>
                <a:cs typeface="+mn-cs"/>
              </a:rPr>
              <a:t>Prayers: The Lord’s Prayer</a:t>
            </a:r>
          </a:p>
          <a:p>
            <a:pPr lvl="0"/>
            <a:r>
              <a:rPr lang="en-US" sz="1200" kern="1200" dirty="0">
                <a:solidFill>
                  <a:schemeClr val="tx1"/>
                </a:solidFill>
                <a:effectLst/>
                <a:latin typeface="+mn-lt"/>
                <a:ea typeface="+mn-ea"/>
                <a:cs typeface="+mn-cs"/>
              </a:rPr>
              <a:t>Parables: The Parable of the Lost Son</a:t>
            </a:r>
          </a:p>
          <a:p>
            <a:pPr lvl="0"/>
            <a:r>
              <a:rPr lang="en-US" sz="1200" kern="1200" dirty="0">
                <a:solidFill>
                  <a:schemeClr val="tx1"/>
                </a:solidFill>
                <a:effectLst/>
                <a:latin typeface="+mn-lt"/>
                <a:ea typeface="+mn-ea"/>
                <a:cs typeface="+mn-cs"/>
              </a:rPr>
              <a:t>Laws: One of the Ten Commandments (the Third)</a:t>
            </a:r>
          </a:p>
          <a:p>
            <a:pPr lvl="0"/>
            <a:r>
              <a:rPr lang="en-US" sz="1200" kern="1200" dirty="0">
                <a:solidFill>
                  <a:schemeClr val="tx1"/>
                </a:solidFill>
                <a:effectLst/>
                <a:latin typeface="+mn-lt"/>
                <a:ea typeface="+mn-ea"/>
                <a:cs typeface="+mn-cs"/>
              </a:rPr>
              <a:t>Letters: The opening of Saint Paul’s Letter to the Romans</a:t>
            </a:r>
          </a:p>
          <a:p>
            <a:pPr lvl="0"/>
            <a:r>
              <a:rPr lang="en-US" sz="1200" kern="1200" dirty="0">
                <a:solidFill>
                  <a:schemeClr val="tx1"/>
                </a:solidFill>
                <a:effectLst/>
                <a:latin typeface="+mn-lt"/>
                <a:ea typeface="+mn-ea"/>
                <a:cs typeface="+mn-cs"/>
              </a:rPr>
              <a:t>Proverbs: One of many wise sayings that appears in the Book of Proverbs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45667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LevT / Shutterstock.com</a:t>
            </a:r>
            <a:r>
              <a:rPr lang="en-US" dirty="0"/>
              <a:t>; </a:t>
            </a:r>
            <a:r>
              <a:rPr lang="en-US" sz="1200" b="0" i="0" u="none" strike="noStrike" kern="1200" dirty="0">
                <a:solidFill>
                  <a:schemeClr val="tx1"/>
                </a:solidFill>
                <a:effectLst/>
                <a:latin typeface="+mn-lt"/>
                <a:ea typeface="+mn-ea"/>
                <a:cs typeface="+mn-cs"/>
              </a:rPr>
              <a:t>© alefbet / Shutterstock.com; ©  Mike P Shepherd / Alamy Stock Photo</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student volunteers to share their responses to these questions, as time permits.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1244540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9144000" cy="1470025"/>
          </a:xfrm>
        </p:spPr>
        <p:txBody>
          <a:bodyPr/>
          <a:lstStyle/>
          <a:p>
            <a:r>
              <a:rPr lang="en-US" dirty="0"/>
              <a:t>Interpreting the Bible</a:t>
            </a:r>
          </a:p>
        </p:txBody>
      </p:sp>
      <p:sp>
        <p:nvSpPr>
          <p:cNvPr id="3" name="Subtitle 2"/>
          <p:cNvSpPr txBox="1">
            <a:spLocks/>
          </p:cNvSpPr>
          <p:nvPr/>
        </p:nvSpPr>
        <p:spPr>
          <a:xfrm>
            <a:off x="0" y="3422317"/>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1, Chapter 4</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TX006066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2B094E-B710-4D40-B94B-968688180175}"/>
              </a:ext>
            </a:extLst>
          </p:cNvPr>
          <p:cNvSpPr>
            <a:spLocks noGrp="1"/>
          </p:cNvSpPr>
          <p:nvPr>
            <p:ph idx="1"/>
          </p:nvPr>
        </p:nvSpPr>
        <p:spPr>
          <a:xfrm>
            <a:off x="1219200" y="838200"/>
            <a:ext cx="6477000" cy="3916363"/>
          </a:xfrm>
        </p:spPr>
        <p:txBody>
          <a:bodyPr>
            <a:normAutofit/>
          </a:bodyPr>
          <a:lstStyle/>
          <a:p>
            <a:pPr marL="0" indent="0">
              <a:spcAft>
                <a:spcPts val="1200"/>
              </a:spcAft>
              <a:buNone/>
            </a:pPr>
            <a:r>
              <a:rPr lang="en-US" sz="2000" b="1" dirty="0"/>
              <a:t>Acknowledgments</a:t>
            </a:r>
          </a:p>
          <a:p>
            <a:pPr marL="0" indent="0">
              <a:spcAft>
                <a:spcPts val="1200"/>
              </a:spcAft>
              <a:buNone/>
            </a:pPr>
            <a:r>
              <a:rPr lang="en-US" sz="1700" dirty="0"/>
              <a:t>Scripture texts in this presentation are taken from the </a:t>
            </a:r>
            <a:r>
              <a:rPr lang="en-US" sz="1700" i="1" dirty="0"/>
              <a:t>New American Bible, revised edition </a:t>
            </a:r>
            <a:r>
              <a:rPr lang="en-US" sz="1700" dirty="0"/>
              <a:t>© 2010, 1991, 1986, 1970 Confraternity of Christian Doctrine, Inc., Washington, D.C. All Rights Reserved. No part of this work may be reproduced </a:t>
            </a:r>
            <a:br>
              <a:rPr lang="en-US" sz="1700" dirty="0"/>
            </a:br>
            <a:r>
              <a:rPr lang="en-US" sz="1700" dirty="0"/>
              <a:t>or transmitted in any form or by any means, electronic or mechanical, including photocopying, recording, or by any information storage and retrieval system, without permission</a:t>
            </a:r>
            <a:br>
              <a:rPr lang="en-US" sz="1700" dirty="0"/>
            </a:br>
            <a:r>
              <a:rPr lang="en-US" sz="1700" dirty="0"/>
              <a:t>in writing from the copyright owner.</a:t>
            </a:r>
          </a:p>
          <a:p>
            <a:endParaRPr lang="en-US" dirty="0"/>
          </a:p>
        </p:txBody>
      </p:sp>
    </p:spTree>
    <p:extLst>
      <p:ext uri="{BB962C8B-B14F-4D97-AF65-F5344CB8AC3E}">
        <p14:creationId xmlns:p14="http://schemas.microsoft.com/office/powerpoint/2010/main" val="2571499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0500" y="1658874"/>
            <a:ext cx="8763000" cy="685800"/>
          </a:xfrm>
        </p:spPr>
        <p:txBody>
          <a:bodyPr>
            <a:noAutofit/>
          </a:bodyPr>
          <a:lstStyle/>
          <a:p>
            <a:pPr algn="ctr"/>
            <a:r>
              <a:rPr lang="en-US" sz="3200" dirty="0"/>
              <a:t>How do I make sense of all </a:t>
            </a:r>
            <a:br>
              <a:rPr lang="en-US" sz="3200" dirty="0"/>
            </a:br>
            <a:r>
              <a:rPr lang="en-US" sz="3200" dirty="0"/>
              <a:t>those old stories in the Bible? </a:t>
            </a:r>
          </a:p>
        </p:txBody>
      </p:sp>
      <p:pic>
        <p:nvPicPr>
          <p:cNvPr id="3" name="Picture 2">
            <a:extLst>
              <a:ext uri="{FF2B5EF4-FFF2-40B4-BE49-F238E27FC236}">
                <a16:creationId xmlns:a16="http://schemas.microsoft.com/office/drawing/2014/main" id="{2D1434C7-E285-384C-879A-D8FB7F31384D}"/>
              </a:ext>
            </a:extLst>
          </p:cNvPr>
          <p:cNvPicPr>
            <a:picLocks noChangeAspect="1"/>
          </p:cNvPicPr>
          <p:nvPr/>
        </p:nvPicPr>
        <p:blipFill rotWithShape="1">
          <a:blip r:embed="rId3">
            <a:extLst>
              <a:ext uri="{28A0092B-C50C-407E-A947-70E740481C1C}">
                <a14:useLocalDpi xmlns:a14="http://schemas.microsoft.com/office/drawing/2010/main" val="0"/>
              </a:ext>
            </a:extLst>
          </a:blip>
          <a:srcRect l="5872" t="2390"/>
          <a:stretch/>
        </p:blipFill>
        <p:spPr>
          <a:xfrm>
            <a:off x="2097490" y="2733667"/>
            <a:ext cx="4949019" cy="3438533"/>
          </a:xfrm>
          <a:prstGeom prst="rect">
            <a:avLst/>
          </a:prstGeom>
        </p:spPr>
      </p:pic>
      <p:sp>
        <p:nvSpPr>
          <p:cNvPr id="4" name="Title 4">
            <a:extLst>
              <a:ext uri="{FF2B5EF4-FFF2-40B4-BE49-F238E27FC236}">
                <a16:creationId xmlns:a16="http://schemas.microsoft.com/office/drawing/2014/main" id="{F8FE6233-78A1-4FD3-A139-B80D4D5F58F2}"/>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458200" cy="762000"/>
          </a:xfrm>
        </p:spPr>
        <p:txBody>
          <a:bodyPr>
            <a:normAutofit/>
          </a:bodyPr>
          <a:lstStyle/>
          <a:p>
            <a:r>
              <a:rPr lang="en-US" sz="3200" dirty="0"/>
              <a:t>The Role of the Magisterium </a:t>
            </a:r>
          </a:p>
        </p:txBody>
      </p:sp>
      <p:sp>
        <p:nvSpPr>
          <p:cNvPr id="3" name="Content Placeholder 2"/>
          <p:cNvSpPr>
            <a:spLocks noGrp="1"/>
          </p:cNvSpPr>
          <p:nvPr>
            <p:ph idx="1"/>
          </p:nvPr>
        </p:nvSpPr>
        <p:spPr>
          <a:xfrm>
            <a:off x="838200" y="1447800"/>
            <a:ext cx="7086600" cy="4338912"/>
          </a:xfrm>
        </p:spPr>
        <p:txBody>
          <a:bodyPr>
            <a:normAutofit/>
          </a:bodyPr>
          <a:lstStyle/>
          <a:p>
            <a:pPr lvl="0"/>
            <a:r>
              <a:rPr lang="en-US" dirty="0"/>
              <a:t>The </a:t>
            </a:r>
            <a:r>
              <a:rPr lang="en-US" b="1" dirty="0"/>
              <a:t>Magisterium</a:t>
            </a:r>
            <a:r>
              <a:rPr lang="en-US" dirty="0"/>
              <a:t>—all of the bishops of the world and the Pope (who is the bishop of Rome)—is the Church’s living teaching office.</a:t>
            </a:r>
          </a:p>
          <a:p>
            <a:pPr lvl="0"/>
            <a:r>
              <a:rPr lang="en-US" dirty="0"/>
              <a:t>God has given the Magisterium the responsibility and the gifts required to interpret Sacred Scripture correctly.</a:t>
            </a:r>
          </a:p>
          <a:p>
            <a:pPr lvl="0"/>
            <a:r>
              <a:rPr lang="en-US" dirty="0"/>
              <a:t>The Magisterium acts </a:t>
            </a:r>
            <a:br>
              <a:rPr lang="en-US" dirty="0"/>
            </a:br>
            <a:r>
              <a:rPr lang="en-US" dirty="0"/>
              <a:t>under the guidance of </a:t>
            </a:r>
            <a:br>
              <a:rPr lang="en-US" dirty="0"/>
            </a:br>
            <a:r>
              <a:rPr lang="en-US" dirty="0"/>
              <a:t>the Holy Spirit.</a:t>
            </a:r>
          </a:p>
          <a:p>
            <a:pPr lvl="0"/>
            <a:r>
              <a:rPr lang="en-US" dirty="0"/>
              <a:t>The Magisterium works </a:t>
            </a:r>
            <a:br>
              <a:rPr lang="en-US" dirty="0"/>
            </a:br>
            <a:r>
              <a:rPr lang="en-US" dirty="0"/>
              <a:t>with biblical scholars. </a:t>
            </a:r>
          </a:p>
        </p:txBody>
      </p:sp>
      <p:pic>
        <p:nvPicPr>
          <p:cNvPr id="6" name="Picture 5">
            <a:extLst>
              <a:ext uri="{FF2B5EF4-FFF2-40B4-BE49-F238E27FC236}">
                <a16:creationId xmlns:a16="http://schemas.microsoft.com/office/drawing/2014/main" id="{AFD78DD5-3F13-4E4B-B4DF-D511EB0528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1100" y="3733800"/>
            <a:ext cx="3429000" cy="2286000"/>
          </a:xfrm>
          <a:prstGeom prst="rect">
            <a:avLst/>
          </a:prstGeom>
        </p:spPr>
      </p:pic>
    </p:spTree>
    <p:extLst>
      <p:ext uri="{BB962C8B-B14F-4D97-AF65-F5344CB8AC3E}">
        <p14:creationId xmlns:p14="http://schemas.microsoft.com/office/powerpoint/2010/main" val="1053813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Biblical Exegesis</a:t>
            </a:r>
          </a:p>
        </p:txBody>
      </p:sp>
      <p:sp>
        <p:nvSpPr>
          <p:cNvPr id="3" name="Content Placeholder 2"/>
          <p:cNvSpPr>
            <a:spLocks noGrp="1"/>
          </p:cNvSpPr>
          <p:nvPr>
            <p:ph idx="1"/>
          </p:nvPr>
        </p:nvSpPr>
        <p:spPr>
          <a:xfrm>
            <a:off x="609600" y="1447800"/>
            <a:ext cx="7620000" cy="2383112"/>
          </a:xfrm>
        </p:spPr>
        <p:txBody>
          <a:bodyPr>
            <a:normAutofit/>
          </a:bodyPr>
          <a:lstStyle/>
          <a:p>
            <a:pPr lvl="0"/>
            <a:r>
              <a:rPr lang="en-US" dirty="0"/>
              <a:t>Biblical exegesis is the critical interpretation and explanation of Sacred Scripture.</a:t>
            </a:r>
            <a:endParaRPr lang="en-US" sz="2000" dirty="0"/>
          </a:p>
          <a:p>
            <a:pPr lvl="0"/>
            <a:r>
              <a:rPr lang="en-US" dirty="0"/>
              <a:t>In the document </a:t>
            </a:r>
            <a:r>
              <a:rPr lang="en-US" i="1" dirty="0"/>
              <a:t>Dogmatic Constitution on Divine Revelation</a:t>
            </a:r>
            <a:r>
              <a:rPr lang="en-US" dirty="0"/>
              <a:t> (</a:t>
            </a:r>
            <a:r>
              <a:rPr lang="en-US" i="1" dirty="0"/>
              <a:t>Dei Verbum</a:t>
            </a:r>
            <a:r>
              <a:rPr lang="en-US" dirty="0"/>
              <a:t>, 1965), the Second Vatican Council (1962–1965) laid out a two-step process for biblical exegesis:</a:t>
            </a:r>
            <a:endParaRPr lang="en-US" sz="2000" dirty="0"/>
          </a:p>
        </p:txBody>
      </p:sp>
      <p:sp>
        <p:nvSpPr>
          <p:cNvPr id="7" name="Content Placeholder 2">
            <a:extLst>
              <a:ext uri="{FF2B5EF4-FFF2-40B4-BE49-F238E27FC236}">
                <a16:creationId xmlns:a16="http://schemas.microsoft.com/office/drawing/2014/main" id="{252470C8-3815-0944-A74B-8BF081E75ED4}"/>
              </a:ext>
            </a:extLst>
          </p:cNvPr>
          <p:cNvSpPr txBox="1">
            <a:spLocks/>
          </p:cNvSpPr>
          <p:nvPr/>
        </p:nvSpPr>
        <p:spPr>
          <a:xfrm>
            <a:off x="609600" y="3789088"/>
            <a:ext cx="4495800" cy="2383112"/>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a:t>First, investigate the meaning the human authors intended to convey.</a:t>
            </a:r>
            <a:endParaRPr lang="en-US" sz="2000" dirty="0"/>
          </a:p>
          <a:p>
            <a:pPr lvl="1"/>
            <a:r>
              <a:rPr lang="en-US" dirty="0"/>
              <a:t>Second, investigate what God intends to reveal through the human authors’ words. </a:t>
            </a:r>
            <a:endParaRPr lang="en-US" sz="2000" dirty="0"/>
          </a:p>
          <a:p>
            <a:endParaRPr lang="en-US" dirty="0"/>
          </a:p>
        </p:txBody>
      </p:sp>
      <p:pic>
        <p:nvPicPr>
          <p:cNvPr id="5" name="Picture 4">
            <a:extLst>
              <a:ext uri="{FF2B5EF4-FFF2-40B4-BE49-F238E27FC236}">
                <a16:creationId xmlns:a16="http://schemas.microsoft.com/office/drawing/2014/main" id="{4A91EB12-CAE8-E94B-A4BE-B526AC7EC2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3674981"/>
            <a:ext cx="3124200" cy="2082800"/>
          </a:xfrm>
          <a:prstGeom prst="rect">
            <a:avLst/>
          </a:prstGeom>
        </p:spPr>
      </p:pic>
    </p:spTree>
    <p:extLst>
      <p:ext uri="{BB962C8B-B14F-4D97-AF65-F5344CB8AC3E}">
        <p14:creationId xmlns:p14="http://schemas.microsoft.com/office/powerpoint/2010/main" val="2290740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sz="3200" dirty="0"/>
              <a:t>Making “Sense” of the Bible </a:t>
            </a:r>
          </a:p>
        </p:txBody>
      </p:sp>
      <p:sp>
        <p:nvSpPr>
          <p:cNvPr id="3" name="Content Placeholder 2"/>
          <p:cNvSpPr>
            <a:spLocks noGrp="1"/>
          </p:cNvSpPr>
          <p:nvPr>
            <p:ph idx="1"/>
          </p:nvPr>
        </p:nvSpPr>
        <p:spPr>
          <a:xfrm>
            <a:off x="914400" y="1579288"/>
            <a:ext cx="4267200" cy="4373563"/>
          </a:xfrm>
        </p:spPr>
        <p:txBody>
          <a:bodyPr>
            <a:normAutofit fontScale="92500" lnSpcReduction="10000"/>
          </a:bodyPr>
          <a:lstStyle/>
          <a:p>
            <a:pPr lvl="0"/>
            <a:r>
              <a:rPr lang="en-US" dirty="0"/>
              <a:t>The </a:t>
            </a:r>
            <a:r>
              <a:rPr lang="en-US" b="1" dirty="0"/>
              <a:t>literal sense</a:t>
            </a:r>
            <a:r>
              <a:rPr lang="en-US" dirty="0"/>
              <a:t> of Scripture is its plain meaning: What did the human author intend to communicate?  </a:t>
            </a:r>
            <a:endParaRPr lang="en-US" sz="2000" dirty="0"/>
          </a:p>
          <a:p>
            <a:pPr lvl="0"/>
            <a:r>
              <a:rPr lang="en-US" dirty="0"/>
              <a:t>The </a:t>
            </a:r>
            <a:r>
              <a:rPr lang="en-US" b="1" dirty="0"/>
              <a:t>spiritual sense</a:t>
            </a:r>
            <a:r>
              <a:rPr lang="en-US" dirty="0"/>
              <a:t> of Scripture is the truth that </a:t>
            </a:r>
            <a:br>
              <a:rPr lang="en-US" dirty="0"/>
            </a:br>
            <a:r>
              <a:rPr lang="en-US" dirty="0"/>
              <a:t>God wishes to reveal to us. </a:t>
            </a:r>
            <a:br>
              <a:rPr lang="en-US" dirty="0"/>
            </a:br>
            <a:r>
              <a:rPr lang="en-US" dirty="0"/>
              <a:t>The spiritual sense can</a:t>
            </a:r>
            <a:br>
              <a:rPr lang="en-US" dirty="0"/>
            </a:br>
            <a:r>
              <a:rPr lang="en-US" dirty="0"/>
              <a:t>be considered from three vantage points:</a:t>
            </a:r>
            <a:endParaRPr lang="en-US" sz="2000" dirty="0"/>
          </a:p>
          <a:p>
            <a:pPr lvl="1"/>
            <a:r>
              <a:rPr lang="en-US" dirty="0"/>
              <a:t>Allegorical</a:t>
            </a:r>
            <a:endParaRPr lang="en-US" sz="2000" dirty="0"/>
          </a:p>
          <a:p>
            <a:pPr lvl="1"/>
            <a:r>
              <a:rPr lang="en-US" dirty="0"/>
              <a:t>Moral</a:t>
            </a:r>
            <a:endParaRPr lang="en-US" sz="2000" dirty="0"/>
          </a:p>
          <a:p>
            <a:pPr lvl="1"/>
            <a:r>
              <a:rPr lang="en-US" dirty="0"/>
              <a:t>Anagogical</a:t>
            </a:r>
            <a:endParaRPr lang="en-US" sz="2000" dirty="0"/>
          </a:p>
          <a:p>
            <a:pPr marL="0" lvl="0" indent="0">
              <a:buNone/>
            </a:pPr>
            <a:endParaRPr lang="en-US" dirty="0"/>
          </a:p>
        </p:txBody>
      </p:sp>
      <p:pic>
        <p:nvPicPr>
          <p:cNvPr id="5" name="Picture 4">
            <a:extLst>
              <a:ext uri="{FF2B5EF4-FFF2-40B4-BE49-F238E27FC236}">
                <a16:creationId xmlns:a16="http://schemas.microsoft.com/office/drawing/2014/main" id="{90F28E14-91EB-3142-BE1E-47E61A606F5B}"/>
              </a:ext>
            </a:extLst>
          </p:cNvPr>
          <p:cNvPicPr>
            <a:picLocks noChangeAspect="1"/>
          </p:cNvPicPr>
          <p:nvPr/>
        </p:nvPicPr>
        <p:blipFill rotWithShape="1">
          <a:blip r:embed="rId3">
            <a:extLst>
              <a:ext uri="{28A0092B-C50C-407E-A947-70E740481C1C}">
                <a14:useLocalDpi xmlns:a14="http://schemas.microsoft.com/office/drawing/2010/main" val="0"/>
              </a:ext>
            </a:extLst>
          </a:blip>
          <a:srcRect l="40798"/>
          <a:stretch/>
        </p:blipFill>
        <p:spPr>
          <a:xfrm>
            <a:off x="5190067" y="1828800"/>
            <a:ext cx="3191863" cy="3594291"/>
          </a:xfrm>
          <a:prstGeom prst="rect">
            <a:avLst/>
          </a:prstGeom>
        </p:spPr>
      </p:pic>
    </p:spTree>
    <p:extLst>
      <p:ext uri="{BB962C8B-B14F-4D97-AF65-F5344CB8AC3E}">
        <p14:creationId xmlns:p14="http://schemas.microsoft.com/office/powerpoint/2010/main" val="924789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42924"/>
            <a:ext cx="8458200" cy="762000"/>
          </a:xfrm>
        </p:spPr>
        <p:txBody>
          <a:bodyPr>
            <a:normAutofit/>
          </a:bodyPr>
          <a:lstStyle/>
          <a:p>
            <a:r>
              <a:rPr lang="en-US" sz="3200" dirty="0"/>
              <a:t>Literary Forms in the Bible</a:t>
            </a:r>
          </a:p>
        </p:txBody>
      </p:sp>
      <p:pic>
        <p:nvPicPr>
          <p:cNvPr id="6" name="Picture 5">
            <a:extLst>
              <a:ext uri="{FF2B5EF4-FFF2-40B4-BE49-F238E27FC236}">
                <a16:creationId xmlns:a16="http://schemas.microsoft.com/office/drawing/2014/main" id="{468B1434-D5F3-3D44-998E-6E0F93C21482}"/>
              </a:ext>
            </a:extLst>
          </p:cNvPr>
          <p:cNvPicPr>
            <a:picLocks noChangeAspect="1"/>
          </p:cNvPicPr>
          <p:nvPr/>
        </p:nvPicPr>
        <p:blipFill rotWithShape="1">
          <a:blip r:embed="rId3">
            <a:extLst>
              <a:ext uri="{28A0092B-C50C-407E-A947-70E740481C1C}">
                <a14:useLocalDpi xmlns:a14="http://schemas.microsoft.com/office/drawing/2010/main" val="0"/>
              </a:ext>
            </a:extLst>
          </a:blip>
          <a:srcRect b="6931"/>
          <a:stretch/>
        </p:blipFill>
        <p:spPr>
          <a:xfrm>
            <a:off x="1371600" y="2636837"/>
            <a:ext cx="6324600" cy="3687763"/>
          </a:xfrm>
          <a:prstGeom prst="rect">
            <a:avLst/>
          </a:prstGeom>
        </p:spPr>
      </p:pic>
      <p:sp>
        <p:nvSpPr>
          <p:cNvPr id="3" name="Content Placeholder 2"/>
          <p:cNvSpPr>
            <a:spLocks noGrp="1"/>
          </p:cNvSpPr>
          <p:nvPr>
            <p:ph idx="1"/>
          </p:nvPr>
        </p:nvSpPr>
        <p:spPr>
          <a:xfrm>
            <a:off x="762000" y="1242218"/>
            <a:ext cx="7810500" cy="4373563"/>
          </a:xfrm>
        </p:spPr>
        <p:txBody>
          <a:bodyPr>
            <a:normAutofit/>
          </a:bodyPr>
          <a:lstStyle/>
          <a:p>
            <a:pPr marL="0" lvl="0" indent="0">
              <a:buNone/>
            </a:pPr>
            <a:r>
              <a:rPr lang="en-US" sz="2200" b="1" dirty="0"/>
              <a:t>Form criticism</a:t>
            </a:r>
            <a:r>
              <a:rPr lang="en-US" sz="2200" dirty="0"/>
              <a:t> is a type of biblical exegesis that seeks to identify the literary form, or genre, of the text.  </a:t>
            </a:r>
          </a:p>
          <a:p>
            <a:pPr marL="0" lvl="0" indent="0" algn="ctr">
              <a:buNone/>
            </a:pPr>
            <a:r>
              <a:rPr lang="en-US" sz="1800" dirty="0"/>
              <a:t>(This helps to ensure that our interpretation will be accurate.)</a:t>
            </a:r>
          </a:p>
          <a:p>
            <a:pPr marL="0" lvl="0" indent="0">
              <a:buNone/>
            </a:pPr>
            <a:r>
              <a:rPr lang="en-US" sz="2200" dirty="0"/>
              <a:t>Other biblical literary forms include:</a:t>
            </a:r>
          </a:p>
        </p:txBody>
      </p:sp>
    </p:spTree>
    <p:extLst>
      <p:ext uri="{BB962C8B-B14F-4D97-AF65-F5344CB8AC3E}">
        <p14:creationId xmlns:p14="http://schemas.microsoft.com/office/powerpoint/2010/main" val="1683010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Biblical Archaeology</a:t>
            </a:r>
          </a:p>
        </p:txBody>
      </p:sp>
      <p:sp>
        <p:nvSpPr>
          <p:cNvPr id="3" name="Content Placeholder 2"/>
          <p:cNvSpPr>
            <a:spLocks noGrp="1"/>
          </p:cNvSpPr>
          <p:nvPr>
            <p:ph idx="1"/>
          </p:nvPr>
        </p:nvSpPr>
        <p:spPr>
          <a:xfrm>
            <a:off x="990600" y="1295400"/>
            <a:ext cx="7955519" cy="1985592"/>
          </a:xfrm>
        </p:spPr>
        <p:txBody>
          <a:bodyPr>
            <a:normAutofit/>
          </a:bodyPr>
          <a:lstStyle/>
          <a:p>
            <a:pPr marL="0" indent="0">
              <a:buNone/>
            </a:pPr>
            <a:r>
              <a:rPr lang="en-US" sz="2200" dirty="0"/>
              <a:t>Numerous recent discoveries in the field of biblical archaeology can inform our interpretation of Scripture.</a:t>
            </a:r>
            <a:br>
              <a:rPr lang="en-US" sz="2200" dirty="0"/>
            </a:br>
            <a:r>
              <a:rPr lang="en-US" sz="2200" dirty="0"/>
              <a:t>These include:  </a:t>
            </a:r>
          </a:p>
        </p:txBody>
      </p:sp>
      <p:sp>
        <p:nvSpPr>
          <p:cNvPr id="7" name="Content Placeholder 2">
            <a:extLst>
              <a:ext uri="{FF2B5EF4-FFF2-40B4-BE49-F238E27FC236}">
                <a16:creationId xmlns:a16="http://schemas.microsoft.com/office/drawing/2014/main" id="{ECCB40CA-0932-9D46-AA7A-5283926927A3}"/>
              </a:ext>
            </a:extLst>
          </p:cNvPr>
          <p:cNvSpPr txBox="1">
            <a:spLocks/>
          </p:cNvSpPr>
          <p:nvPr/>
        </p:nvSpPr>
        <p:spPr>
          <a:xfrm>
            <a:off x="914400" y="3564881"/>
            <a:ext cx="6629400" cy="21545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endParaRPr lang="en-US" dirty="0"/>
          </a:p>
        </p:txBody>
      </p:sp>
      <p:pic>
        <p:nvPicPr>
          <p:cNvPr id="8" name="Picture 7">
            <a:extLst>
              <a:ext uri="{FF2B5EF4-FFF2-40B4-BE49-F238E27FC236}">
                <a16:creationId xmlns:a16="http://schemas.microsoft.com/office/drawing/2014/main" id="{0752EC63-EC9D-C44E-BB4B-B1BA4AE948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8923" y="4192825"/>
            <a:ext cx="3020402" cy="2013601"/>
          </a:xfrm>
          <a:prstGeom prst="rect">
            <a:avLst/>
          </a:prstGeom>
        </p:spPr>
      </p:pic>
      <p:pic>
        <p:nvPicPr>
          <p:cNvPr id="12" name="Picture 11">
            <a:extLst>
              <a:ext uri="{FF2B5EF4-FFF2-40B4-BE49-F238E27FC236}">
                <a16:creationId xmlns:a16="http://schemas.microsoft.com/office/drawing/2014/main" id="{1137E3CD-7D71-BC4C-B87F-E5C8F1C6B8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788" y="2512346"/>
            <a:ext cx="2985955" cy="1990636"/>
          </a:xfrm>
          <a:prstGeom prst="rect">
            <a:avLst/>
          </a:prstGeom>
        </p:spPr>
      </p:pic>
      <p:pic>
        <p:nvPicPr>
          <p:cNvPr id="10" name="Picture 9">
            <a:extLst>
              <a:ext uri="{FF2B5EF4-FFF2-40B4-BE49-F238E27FC236}">
                <a16:creationId xmlns:a16="http://schemas.microsoft.com/office/drawing/2014/main" id="{1B288E33-1AF0-E74E-A903-8BA7B734F030}"/>
              </a:ext>
            </a:extLst>
          </p:cNvPr>
          <p:cNvPicPr>
            <a:picLocks noChangeAspect="1"/>
          </p:cNvPicPr>
          <p:nvPr/>
        </p:nvPicPr>
        <p:blipFill rotWithShape="1">
          <a:blip r:embed="rId5">
            <a:extLst>
              <a:ext uri="{28A0092B-C50C-407E-A947-70E740481C1C}">
                <a14:useLocalDpi xmlns:a14="http://schemas.microsoft.com/office/drawing/2010/main" val="0"/>
              </a:ext>
            </a:extLst>
          </a:blip>
          <a:srcRect r="9985" b="15007"/>
          <a:stretch/>
        </p:blipFill>
        <p:spPr>
          <a:xfrm>
            <a:off x="4074767" y="2202979"/>
            <a:ext cx="4459633" cy="1226121"/>
          </a:xfrm>
          <a:prstGeom prst="rect">
            <a:avLst/>
          </a:prstGeom>
        </p:spPr>
      </p:pic>
      <p:sp>
        <p:nvSpPr>
          <p:cNvPr id="15" name="Rectangle 14">
            <a:extLst>
              <a:ext uri="{FF2B5EF4-FFF2-40B4-BE49-F238E27FC236}">
                <a16:creationId xmlns:a16="http://schemas.microsoft.com/office/drawing/2014/main" id="{D132FA8C-0D0E-254D-891D-F3BF9531DE62}"/>
              </a:ext>
            </a:extLst>
          </p:cNvPr>
          <p:cNvSpPr/>
          <p:nvPr/>
        </p:nvSpPr>
        <p:spPr>
          <a:xfrm>
            <a:off x="1367995" y="5375429"/>
            <a:ext cx="2694598" cy="830997"/>
          </a:xfrm>
          <a:prstGeom prst="rect">
            <a:avLst/>
          </a:prstGeom>
        </p:spPr>
        <p:txBody>
          <a:bodyPr wrap="square">
            <a:spAutoFit/>
          </a:bodyPr>
          <a:lstStyle/>
          <a:p>
            <a:pPr lvl="0" algn="r"/>
            <a:r>
              <a:rPr lang="en-US" sz="1600" dirty="0"/>
              <a:t>The Roman city of Sepphoris, in the Galilee near Nazareth (right)</a:t>
            </a:r>
          </a:p>
        </p:txBody>
      </p:sp>
      <p:sp>
        <p:nvSpPr>
          <p:cNvPr id="16" name="Rectangle 15">
            <a:extLst>
              <a:ext uri="{FF2B5EF4-FFF2-40B4-BE49-F238E27FC236}">
                <a16:creationId xmlns:a16="http://schemas.microsoft.com/office/drawing/2014/main" id="{E30759AD-B17F-9140-93E7-2018594D34E4}"/>
              </a:ext>
            </a:extLst>
          </p:cNvPr>
          <p:cNvSpPr/>
          <p:nvPr/>
        </p:nvSpPr>
        <p:spPr>
          <a:xfrm>
            <a:off x="4449565" y="3420601"/>
            <a:ext cx="4065342" cy="584775"/>
          </a:xfrm>
          <a:prstGeom prst="rect">
            <a:avLst/>
          </a:prstGeom>
        </p:spPr>
        <p:txBody>
          <a:bodyPr wrap="square">
            <a:spAutoFit/>
          </a:bodyPr>
          <a:lstStyle/>
          <a:p>
            <a:pPr lvl="0"/>
            <a:r>
              <a:rPr lang="en-US" sz="1600" dirty="0"/>
              <a:t>The Dead Sea Scrolls, found in Qumran on the northwestern shore of the Dead Sea (above)</a:t>
            </a:r>
          </a:p>
        </p:txBody>
      </p:sp>
      <p:sp>
        <p:nvSpPr>
          <p:cNvPr id="17" name="Rectangle 16">
            <a:extLst>
              <a:ext uri="{FF2B5EF4-FFF2-40B4-BE49-F238E27FC236}">
                <a16:creationId xmlns:a16="http://schemas.microsoft.com/office/drawing/2014/main" id="{947A7489-AF6F-5C46-8001-0E75FE2B3DF4}"/>
              </a:ext>
            </a:extLst>
          </p:cNvPr>
          <p:cNvSpPr/>
          <p:nvPr/>
        </p:nvSpPr>
        <p:spPr>
          <a:xfrm>
            <a:off x="868462" y="4494483"/>
            <a:ext cx="3146655" cy="584775"/>
          </a:xfrm>
          <a:prstGeom prst="rect">
            <a:avLst/>
          </a:prstGeom>
        </p:spPr>
        <p:txBody>
          <a:bodyPr wrap="square">
            <a:spAutoFit/>
          </a:bodyPr>
          <a:lstStyle/>
          <a:p>
            <a:pPr lvl="0"/>
            <a:r>
              <a:rPr lang="en-US" sz="1600" dirty="0"/>
              <a:t>The Nag Hammadi manuscripts, found in Upper Egypt (above)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049" y="1219200"/>
            <a:ext cx="8229600" cy="533400"/>
          </a:xfrm>
        </p:spPr>
        <p:txBody>
          <a:bodyPr>
            <a:noAutofit/>
          </a:bodyPr>
          <a:lstStyle/>
          <a:p>
            <a:r>
              <a:rPr lang="en-US" sz="3200" dirty="0"/>
              <a:t>Review: How do I make sense </a:t>
            </a:r>
            <a:br>
              <a:rPr lang="en-US" sz="3200" dirty="0"/>
            </a:br>
            <a:r>
              <a:rPr lang="en-US" sz="3200" dirty="0"/>
              <a:t>of all those old stories in the Bible? </a:t>
            </a:r>
            <a:br>
              <a:rPr lang="en-US" sz="3200" dirty="0"/>
            </a:br>
            <a:endParaRPr lang="en-US" sz="3200" dirty="0"/>
          </a:p>
        </p:txBody>
      </p:sp>
      <p:sp>
        <p:nvSpPr>
          <p:cNvPr id="3" name="Content Placeholder 2"/>
          <p:cNvSpPr>
            <a:spLocks noGrp="1"/>
          </p:cNvSpPr>
          <p:nvPr>
            <p:ph idx="1"/>
          </p:nvPr>
        </p:nvSpPr>
        <p:spPr>
          <a:xfrm>
            <a:off x="990600" y="1905000"/>
            <a:ext cx="7543800" cy="3886200"/>
          </a:xfrm>
        </p:spPr>
        <p:txBody>
          <a:bodyPr>
            <a:normAutofit lnSpcReduction="10000"/>
          </a:bodyPr>
          <a:lstStyle/>
          <a:p>
            <a:pPr lvl="0"/>
            <a:r>
              <a:rPr lang="en-US" dirty="0"/>
              <a:t>Look for the literal sense.</a:t>
            </a:r>
          </a:p>
          <a:p>
            <a:pPr lvl="0"/>
            <a:r>
              <a:rPr lang="en-US" dirty="0"/>
              <a:t>Consider the literary genre (form).</a:t>
            </a:r>
          </a:p>
          <a:p>
            <a:pPr lvl="0"/>
            <a:r>
              <a:rPr lang="en-US" dirty="0"/>
              <a:t>Investigate the culture (including social customs and traditions that are unfamiliar to us).</a:t>
            </a:r>
          </a:p>
          <a:p>
            <a:pPr lvl="0"/>
            <a:r>
              <a:rPr lang="en-US" dirty="0"/>
              <a:t>Study the findings of biblical archaeologists.</a:t>
            </a:r>
          </a:p>
          <a:p>
            <a:pPr lvl="0"/>
            <a:r>
              <a:rPr lang="en-US" dirty="0"/>
              <a:t>Consider the three spiritual senses (allegorical, moral, and anagogical).</a:t>
            </a:r>
          </a:p>
          <a:p>
            <a:pPr lvl="0"/>
            <a:r>
              <a:rPr lang="en-US" dirty="0"/>
              <a:t>Look to the teachings of the Magisterium.</a:t>
            </a:r>
          </a:p>
          <a:p>
            <a:pPr lvl="0"/>
            <a:r>
              <a:rPr lang="en-US" dirty="0"/>
              <a:t>And, most important, </a:t>
            </a:r>
            <a:r>
              <a:rPr lang="en-US" b="1" dirty="0"/>
              <a:t>pray</a:t>
            </a:r>
            <a:r>
              <a:rPr lang="en-US" dirty="0"/>
              <a:t>! Seek the guidance of the Holy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8229600" cy="990600"/>
          </a:xfrm>
        </p:spPr>
        <p:txBody>
          <a:bodyPr>
            <a:normAutofit/>
          </a:bodyPr>
          <a:lstStyle/>
          <a:p>
            <a:r>
              <a:rPr lang="en-US" sz="3200" dirty="0"/>
              <a:t>Discuss with a partner.</a:t>
            </a:r>
          </a:p>
        </p:txBody>
      </p:sp>
      <p:sp>
        <p:nvSpPr>
          <p:cNvPr id="3" name="Content Placeholder 2"/>
          <p:cNvSpPr>
            <a:spLocks noGrp="1"/>
          </p:cNvSpPr>
          <p:nvPr>
            <p:ph idx="1"/>
          </p:nvPr>
        </p:nvSpPr>
        <p:spPr>
          <a:xfrm>
            <a:off x="2352675" y="1838325"/>
            <a:ext cx="6629400" cy="3238500"/>
          </a:xfrm>
        </p:spPr>
        <p:txBody>
          <a:bodyPr>
            <a:normAutofit/>
          </a:bodyPr>
          <a:lstStyle/>
          <a:p>
            <a:pPr marL="0" lvl="0" indent="0">
              <a:buNone/>
            </a:pPr>
            <a:r>
              <a:rPr lang="en-US" dirty="0"/>
              <a:t>What aspect of biblical interpretation most interests you? </a:t>
            </a:r>
            <a:r>
              <a:rPr lang="en-US" b="1" dirty="0"/>
              <a:t>Why?</a:t>
            </a:r>
          </a:p>
          <a:p>
            <a:pPr marL="0" lvl="0" indent="0">
              <a:buNone/>
            </a:pPr>
            <a:endParaRPr lang="en-US" dirty="0"/>
          </a:p>
          <a:p>
            <a:pPr marL="0" lvl="0" indent="0">
              <a:buNone/>
            </a:pPr>
            <a:r>
              <a:rPr lang="en-US" dirty="0"/>
              <a:t>What aspect do you think will be most challenging or difficult for you? </a:t>
            </a:r>
            <a:r>
              <a:rPr lang="en-US" b="1" dirty="0"/>
              <a:t>Why?  </a:t>
            </a:r>
          </a:p>
          <a:p>
            <a:endParaRPr lang="en-US" dirty="0"/>
          </a:p>
        </p:txBody>
      </p:sp>
      <p:pic>
        <p:nvPicPr>
          <p:cNvPr id="6" name="Picture 5">
            <a:extLst>
              <a:ext uri="{FF2B5EF4-FFF2-40B4-BE49-F238E27FC236}">
                <a16:creationId xmlns:a16="http://schemas.microsoft.com/office/drawing/2014/main" id="{37B0C609-B4C5-394D-B938-F8C90B0124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828800"/>
            <a:ext cx="1295400" cy="1295400"/>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771</TotalTime>
  <Words>741</Words>
  <Application>Microsoft Office PowerPoint</Application>
  <PresentationFormat>On-screen Show (4:3)</PresentationFormat>
  <Paragraphs>73</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Interpreting the Bible</vt:lpstr>
      <vt:lpstr>How do I make sense of all  those old stories in the Bible? </vt:lpstr>
      <vt:lpstr>The Role of the Magisterium </vt:lpstr>
      <vt:lpstr>Biblical Exegesis</vt:lpstr>
      <vt:lpstr>Making “Sense” of the Bible </vt:lpstr>
      <vt:lpstr>Literary Forms in the Bible</vt:lpstr>
      <vt:lpstr>Biblical Archaeology</vt:lpstr>
      <vt:lpstr>Review: How do I make sense  of all those old stories in the Bible?  </vt:lpstr>
      <vt:lpstr>Discuss with a partner.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71</cp:revision>
  <dcterms:created xsi:type="dcterms:W3CDTF">2011-01-10T17:35:40Z</dcterms:created>
  <dcterms:modified xsi:type="dcterms:W3CDTF">2019-02-15T15:55:27Z</dcterms:modified>
</cp:coreProperties>
</file>